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Glacial Indifference Bold" charset="1" panose="00000800000000000000"/>
      <p:regular r:id="rId19"/>
    </p:embeddedFont>
    <p:embeddedFont>
      <p:font typeface="Glacial Indifference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3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jpe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8.jpe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982806">
            <a:off x="720300" y="6421716"/>
            <a:ext cx="8842272" cy="11861584"/>
          </a:xfrm>
          <a:custGeom>
            <a:avLst/>
            <a:gdLst/>
            <a:ahLst/>
            <a:cxnLst/>
            <a:rect r="r" b="b" t="t" l="l"/>
            <a:pathLst>
              <a:path h="11861584" w="8842272">
                <a:moveTo>
                  <a:pt x="0" y="0"/>
                </a:moveTo>
                <a:lnTo>
                  <a:pt x="8842272" y="0"/>
                </a:lnTo>
                <a:lnTo>
                  <a:pt x="8842272" y="11861584"/>
                </a:lnTo>
                <a:lnTo>
                  <a:pt x="0" y="11861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6501204">
            <a:off x="11046831" y="-5088864"/>
            <a:ext cx="8807178" cy="11814508"/>
          </a:xfrm>
          <a:custGeom>
            <a:avLst/>
            <a:gdLst/>
            <a:ahLst/>
            <a:cxnLst/>
            <a:rect r="r" b="b" t="t" l="l"/>
            <a:pathLst>
              <a:path h="11814508" w="8807178">
                <a:moveTo>
                  <a:pt x="0" y="0"/>
                </a:moveTo>
                <a:lnTo>
                  <a:pt x="8807178" y="0"/>
                </a:lnTo>
                <a:lnTo>
                  <a:pt x="8807178" y="11814507"/>
                </a:lnTo>
                <a:lnTo>
                  <a:pt x="0" y="11814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10571821">
            <a:off x="10628437" y="8363453"/>
            <a:ext cx="5947318" cy="7978109"/>
          </a:xfrm>
          <a:custGeom>
            <a:avLst/>
            <a:gdLst/>
            <a:ahLst/>
            <a:cxnLst/>
            <a:rect r="r" b="b" t="t" l="l"/>
            <a:pathLst>
              <a:path h="7978109" w="5947318">
                <a:moveTo>
                  <a:pt x="0" y="0"/>
                </a:moveTo>
                <a:lnTo>
                  <a:pt x="5947318" y="0"/>
                </a:lnTo>
                <a:lnTo>
                  <a:pt x="5947318" y="7978110"/>
                </a:lnTo>
                <a:lnTo>
                  <a:pt x="0" y="797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-5114765">
            <a:off x="11561828" y="5146485"/>
            <a:ext cx="8542938" cy="7393525"/>
          </a:xfrm>
          <a:custGeom>
            <a:avLst/>
            <a:gdLst/>
            <a:ahLst/>
            <a:cxnLst/>
            <a:rect r="r" b="b" t="t" l="l"/>
            <a:pathLst>
              <a:path h="7393525" w="8542938">
                <a:moveTo>
                  <a:pt x="0" y="0"/>
                </a:moveTo>
                <a:lnTo>
                  <a:pt x="8542938" y="0"/>
                </a:lnTo>
                <a:lnTo>
                  <a:pt x="8542938" y="7393525"/>
                </a:lnTo>
                <a:lnTo>
                  <a:pt x="0" y="739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-5058328">
            <a:off x="13255544" y="-4131370"/>
            <a:ext cx="7156478" cy="6935278"/>
          </a:xfrm>
          <a:custGeom>
            <a:avLst/>
            <a:gdLst/>
            <a:ahLst/>
            <a:cxnLst/>
            <a:rect r="r" b="b" t="t" l="l"/>
            <a:pathLst>
              <a:path h="6935278" w="7156478">
                <a:moveTo>
                  <a:pt x="0" y="0"/>
                </a:moveTo>
                <a:lnTo>
                  <a:pt x="7156479" y="0"/>
                </a:lnTo>
                <a:lnTo>
                  <a:pt x="7156479" y="6935279"/>
                </a:lnTo>
                <a:lnTo>
                  <a:pt x="0" y="69352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3318101">
            <a:off x="-3880130" y="6803731"/>
            <a:ext cx="10117864" cy="10062676"/>
          </a:xfrm>
          <a:custGeom>
            <a:avLst/>
            <a:gdLst/>
            <a:ahLst/>
            <a:cxnLst/>
            <a:rect r="r" b="b" t="t" l="l"/>
            <a:pathLst>
              <a:path h="10062676" w="10117864">
                <a:moveTo>
                  <a:pt x="0" y="0"/>
                </a:moveTo>
                <a:lnTo>
                  <a:pt x="10117864" y="0"/>
                </a:lnTo>
                <a:lnTo>
                  <a:pt x="10117864" y="10062675"/>
                </a:lnTo>
                <a:lnTo>
                  <a:pt x="0" y="100626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6800871">
            <a:off x="-1846725" y="-2878373"/>
            <a:ext cx="8542938" cy="7393525"/>
          </a:xfrm>
          <a:custGeom>
            <a:avLst/>
            <a:gdLst/>
            <a:ahLst/>
            <a:cxnLst/>
            <a:rect r="r" b="b" t="t" l="l"/>
            <a:pathLst>
              <a:path h="7393525" w="8542938">
                <a:moveTo>
                  <a:pt x="0" y="0"/>
                </a:moveTo>
                <a:lnTo>
                  <a:pt x="8542938" y="0"/>
                </a:lnTo>
                <a:lnTo>
                  <a:pt x="8542938" y="7393525"/>
                </a:lnTo>
                <a:lnTo>
                  <a:pt x="0" y="739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7528610" y="1518993"/>
            <a:ext cx="1856906" cy="1856906"/>
          </a:xfrm>
          <a:custGeom>
            <a:avLst/>
            <a:gdLst/>
            <a:ahLst/>
            <a:cxnLst/>
            <a:rect r="r" b="b" t="t" l="l"/>
            <a:pathLst>
              <a:path h="1856906" w="1856906">
                <a:moveTo>
                  <a:pt x="0" y="0"/>
                </a:moveTo>
                <a:lnTo>
                  <a:pt x="1856907" y="0"/>
                </a:lnTo>
                <a:lnTo>
                  <a:pt x="1856907" y="1856906"/>
                </a:lnTo>
                <a:lnTo>
                  <a:pt x="0" y="18569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931826" y="4577435"/>
            <a:ext cx="12424349" cy="2032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57"/>
              </a:lnSpc>
            </a:pPr>
            <a:r>
              <a:rPr lang="en-US" b="true" sz="11898" spc="1118">
                <a:solidFill>
                  <a:srgbClr val="03296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CLUB ARNELA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90215" y="3766424"/>
            <a:ext cx="7307570" cy="1084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84"/>
              </a:lnSpc>
              <a:spcBef>
                <a:spcPct val="0"/>
              </a:spcBef>
            </a:pPr>
            <a:r>
              <a:rPr lang="en-US" sz="6345" spc="596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NORMATIVA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35367" y="89476"/>
            <a:ext cx="9817265" cy="1247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258"/>
              </a:lnSpc>
              <a:spcBef>
                <a:spcPct val="0"/>
              </a:spcBef>
            </a:pPr>
            <a:r>
              <a:rPr lang="en-US" b="true" sz="7327" spc="68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ASISTENCIA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290950" y="-2033784"/>
            <a:ext cx="5544196" cy="5181303"/>
          </a:xfrm>
          <a:custGeom>
            <a:avLst/>
            <a:gdLst/>
            <a:ahLst/>
            <a:cxnLst/>
            <a:rect r="r" b="b" t="t" l="l"/>
            <a:pathLst>
              <a:path h="5181303" w="5544196">
                <a:moveTo>
                  <a:pt x="0" y="0"/>
                </a:moveTo>
                <a:lnTo>
                  <a:pt x="5544196" y="0"/>
                </a:lnTo>
                <a:lnTo>
                  <a:pt x="5544196" y="5181303"/>
                </a:lnTo>
                <a:lnTo>
                  <a:pt x="0" y="5181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9354559">
            <a:off x="12803847" y="5471680"/>
            <a:ext cx="8367389" cy="7819705"/>
          </a:xfrm>
          <a:custGeom>
            <a:avLst/>
            <a:gdLst/>
            <a:ahLst/>
            <a:cxnLst/>
            <a:rect r="r" b="b" t="t" l="l"/>
            <a:pathLst>
              <a:path h="7819705" w="8367389">
                <a:moveTo>
                  <a:pt x="0" y="0"/>
                </a:moveTo>
                <a:lnTo>
                  <a:pt x="8367389" y="0"/>
                </a:lnTo>
                <a:lnTo>
                  <a:pt x="8367389" y="7819706"/>
                </a:lnTo>
                <a:lnTo>
                  <a:pt x="0" y="7819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5400000">
            <a:off x="13112837" y="-1659911"/>
            <a:ext cx="6556116" cy="6126988"/>
          </a:xfrm>
          <a:custGeom>
            <a:avLst/>
            <a:gdLst/>
            <a:ahLst/>
            <a:cxnLst/>
            <a:rect r="r" b="b" t="t" l="l"/>
            <a:pathLst>
              <a:path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-5521968">
            <a:off x="-1614569" y="6194806"/>
            <a:ext cx="6556116" cy="6126988"/>
          </a:xfrm>
          <a:custGeom>
            <a:avLst/>
            <a:gdLst/>
            <a:ahLst/>
            <a:cxnLst/>
            <a:rect r="r" b="b" t="t" l="l"/>
            <a:pathLst>
              <a:path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3049835" y="5545667"/>
            <a:ext cx="4676888" cy="4104705"/>
            <a:chOff x="0" y="0"/>
            <a:chExt cx="1419508" cy="124584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19508" cy="1245841"/>
            </a:xfrm>
            <a:custGeom>
              <a:avLst/>
              <a:gdLst/>
              <a:ahLst/>
              <a:cxnLst/>
              <a:rect r="r" b="b" t="t" l="l"/>
              <a:pathLst>
                <a:path h="1245841" w="1419508">
                  <a:moveTo>
                    <a:pt x="150638" y="0"/>
                  </a:moveTo>
                  <a:lnTo>
                    <a:pt x="1268870" y="0"/>
                  </a:lnTo>
                  <a:cubicBezTo>
                    <a:pt x="1352065" y="0"/>
                    <a:pt x="1419508" y="67443"/>
                    <a:pt x="1419508" y="150638"/>
                  </a:cubicBezTo>
                  <a:lnTo>
                    <a:pt x="1419508" y="1095204"/>
                  </a:lnTo>
                  <a:cubicBezTo>
                    <a:pt x="1419508" y="1135155"/>
                    <a:pt x="1403637" y="1173470"/>
                    <a:pt x="1375387" y="1201720"/>
                  </a:cubicBezTo>
                  <a:cubicBezTo>
                    <a:pt x="1347137" y="1229970"/>
                    <a:pt x="1308822" y="1245841"/>
                    <a:pt x="1268870" y="1245841"/>
                  </a:cubicBezTo>
                  <a:lnTo>
                    <a:pt x="150638" y="1245841"/>
                  </a:lnTo>
                  <a:cubicBezTo>
                    <a:pt x="110686" y="1245841"/>
                    <a:pt x="72371" y="1229970"/>
                    <a:pt x="44121" y="1201720"/>
                  </a:cubicBezTo>
                  <a:cubicBezTo>
                    <a:pt x="15871" y="1173470"/>
                    <a:pt x="0" y="1135155"/>
                    <a:pt x="0" y="1095204"/>
                  </a:cubicBezTo>
                  <a:lnTo>
                    <a:pt x="0" y="150638"/>
                  </a:lnTo>
                  <a:cubicBezTo>
                    <a:pt x="0" y="110686"/>
                    <a:pt x="15871" y="72371"/>
                    <a:pt x="44121" y="44121"/>
                  </a:cubicBezTo>
                  <a:cubicBezTo>
                    <a:pt x="72371" y="15871"/>
                    <a:pt x="110686" y="0"/>
                    <a:pt x="1506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253754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419508" cy="129346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547190" indent="-273595" lvl="1">
                <a:lnSpc>
                  <a:spcPts val="3548"/>
                </a:lnSpc>
                <a:buFont typeface="Arial"/>
                <a:buChar char="•"/>
              </a:pPr>
              <a:r>
                <a:rPr lang="en-US" sz="2534">
                  <a:solidFill>
                    <a:srgbClr val="273D8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Enfermidade ou lesión con xustificante médico</a:t>
              </a:r>
            </a:p>
            <a:p>
              <a:pPr algn="l" marL="547190" indent="-273595" lvl="1">
                <a:lnSpc>
                  <a:spcPts val="3548"/>
                </a:lnSpc>
                <a:buFont typeface="Arial"/>
                <a:buChar char="•"/>
              </a:pPr>
              <a:r>
                <a:rPr lang="en-US" sz="2534">
                  <a:solidFill>
                    <a:srgbClr val="273D8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Urxencia médica ou familiar</a:t>
              </a:r>
            </a:p>
            <a:p>
              <a:pPr algn="l" marL="547190" indent="-273595" lvl="1">
                <a:lnSpc>
                  <a:spcPts val="3548"/>
                </a:lnSpc>
                <a:buFont typeface="Arial"/>
                <a:buChar char="•"/>
              </a:pPr>
              <a:r>
                <a:rPr lang="en-US" sz="2534">
                  <a:solidFill>
                    <a:srgbClr val="273D8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Cíta médica puntual</a:t>
              </a:r>
            </a:p>
            <a:p>
              <a:pPr algn="l" marL="547190" indent="-273595" lvl="1">
                <a:lnSpc>
                  <a:spcPts val="3548"/>
                </a:lnSpc>
                <a:buFont typeface="Arial"/>
                <a:buChar char="•"/>
              </a:pPr>
              <a:r>
                <a:rPr lang="en-US" sz="2534">
                  <a:solidFill>
                    <a:srgbClr val="273D8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Evento familiar importante con data fixa</a:t>
              </a:r>
            </a:p>
            <a:p>
              <a:pPr algn="ctr">
                <a:lnSpc>
                  <a:spcPts val="3548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437152" y="1361440"/>
            <a:ext cx="11413697" cy="231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34"/>
              </a:lnSpc>
            </a:pPr>
            <a:r>
              <a:rPr lang="en-US" sz="3382" spc="74">
                <a:solidFill>
                  <a:srgbClr val="28A0B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É fundamental para o compromiso, a evolución e o funcionamento do club. Esta normativa busca establecer criterios claros que implican </a:t>
            </a:r>
          </a:p>
          <a:p>
            <a:pPr algn="ctr">
              <a:lnSpc>
                <a:spcPts val="4734"/>
              </a:lnSpc>
            </a:pPr>
            <a:r>
              <a:rPr lang="en-US" sz="3382" spc="74">
                <a:solidFill>
                  <a:srgbClr val="28A0B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ó Grupo de Competición e á Escola Superior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371030" y="3857625"/>
            <a:ext cx="403449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54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EXEMPLOS DE</a:t>
            </a:r>
          </a:p>
          <a:p>
            <a:pPr algn="ctr">
              <a:lnSpc>
                <a:spcPts val="3499"/>
              </a:lnSpc>
            </a:pPr>
            <a:r>
              <a:rPr lang="en-US" sz="2499" spc="54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AUSENCIA</a:t>
            </a:r>
          </a:p>
          <a:p>
            <a:pPr algn="ctr">
              <a:lnSpc>
                <a:spcPts val="3499"/>
              </a:lnSpc>
            </a:pPr>
            <a:r>
              <a:rPr lang="en-US" sz="2499" spc="54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XUSTIFICADA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969952" y="3857625"/>
            <a:ext cx="403449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54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EXEMPLOS DE</a:t>
            </a:r>
          </a:p>
          <a:p>
            <a:pPr algn="ctr">
              <a:lnSpc>
                <a:spcPts val="3499"/>
              </a:lnSpc>
            </a:pPr>
            <a:r>
              <a:rPr lang="en-US" sz="2499" spc="54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AUSENCIA</a:t>
            </a:r>
          </a:p>
          <a:p>
            <a:pPr algn="ctr">
              <a:lnSpc>
                <a:spcPts val="3499"/>
              </a:lnSpc>
            </a:pPr>
            <a:r>
              <a:rPr lang="en-US" sz="2499" spc="54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NON XUSTIFICADA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545886" y="5360501"/>
            <a:ext cx="4882628" cy="4475037"/>
            <a:chOff x="0" y="0"/>
            <a:chExt cx="1481953" cy="135824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81953" cy="1358243"/>
            </a:xfrm>
            <a:custGeom>
              <a:avLst/>
              <a:gdLst/>
              <a:ahLst/>
              <a:cxnLst/>
              <a:rect r="r" b="b" t="t" l="l"/>
              <a:pathLst>
                <a:path h="1358243" w="1481953">
                  <a:moveTo>
                    <a:pt x="144290" y="0"/>
                  </a:moveTo>
                  <a:lnTo>
                    <a:pt x="1337663" y="0"/>
                  </a:lnTo>
                  <a:cubicBezTo>
                    <a:pt x="1375931" y="0"/>
                    <a:pt x="1412632" y="15202"/>
                    <a:pt x="1439691" y="42262"/>
                  </a:cubicBezTo>
                  <a:cubicBezTo>
                    <a:pt x="1466751" y="69321"/>
                    <a:pt x="1481953" y="106022"/>
                    <a:pt x="1481953" y="144290"/>
                  </a:cubicBezTo>
                  <a:lnTo>
                    <a:pt x="1481953" y="1213953"/>
                  </a:lnTo>
                  <a:cubicBezTo>
                    <a:pt x="1481953" y="1252221"/>
                    <a:pt x="1466751" y="1288921"/>
                    <a:pt x="1439691" y="1315981"/>
                  </a:cubicBezTo>
                  <a:cubicBezTo>
                    <a:pt x="1412632" y="1343041"/>
                    <a:pt x="1375931" y="1358243"/>
                    <a:pt x="1337663" y="1358243"/>
                  </a:cubicBezTo>
                  <a:lnTo>
                    <a:pt x="144290" y="1358243"/>
                  </a:lnTo>
                  <a:cubicBezTo>
                    <a:pt x="106022" y="1358243"/>
                    <a:pt x="69321" y="1343041"/>
                    <a:pt x="42262" y="1315981"/>
                  </a:cubicBezTo>
                  <a:cubicBezTo>
                    <a:pt x="15202" y="1288921"/>
                    <a:pt x="0" y="1252221"/>
                    <a:pt x="0" y="1213953"/>
                  </a:cubicBezTo>
                  <a:lnTo>
                    <a:pt x="0" y="144290"/>
                  </a:lnTo>
                  <a:cubicBezTo>
                    <a:pt x="0" y="106022"/>
                    <a:pt x="15202" y="69321"/>
                    <a:pt x="42262" y="42262"/>
                  </a:cubicBezTo>
                  <a:cubicBezTo>
                    <a:pt x="69321" y="15202"/>
                    <a:pt x="106022" y="0"/>
                    <a:pt x="1442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253754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481953" cy="140586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547190" indent="-273595" lvl="1">
                <a:lnSpc>
                  <a:spcPts val="3548"/>
                </a:lnSpc>
                <a:buFont typeface="Arial"/>
                <a:buChar char="•"/>
              </a:pPr>
              <a:r>
                <a:rPr lang="en-US" sz="2534">
                  <a:solidFill>
                    <a:srgbClr val="273D8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Ir ó cine, de viaxe, de escapada</a:t>
              </a:r>
            </a:p>
            <a:p>
              <a:pPr algn="l" marL="547190" indent="-273595" lvl="1">
                <a:lnSpc>
                  <a:spcPts val="3548"/>
                </a:lnSpc>
                <a:buFont typeface="Arial"/>
                <a:buChar char="•"/>
              </a:pPr>
              <a:r>
                <a:rPr lang="en-US" sz="2534">
                  <a:solidFill>
                    <a:srgbClr val="273D8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Asistir a un cumple propio ou de outra persoa</a:t>
              </a:r>
            </a:p>
            <a:p>
              <a:pPr algn="l" marL="547190" indent="-273595" lvl="1">
                <a:lnSpc>
                  <a:spcPts val="3548"/>
                </a:lnSpc>
                <a:buFont typeface="Arial"/>
                <a:buChar char="•"/>
              </a:pPr>
              <a:r>
                <a:rPr lang="en-US" sz="2534">
                  <a:solidFill>
                    <a:srgbClr val="273D8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Ir de compras, á peluquería ou manicura</a:t>
              </a:r>
            </a:p>
            <a:p>
              <a:pPr algn="l" marL="547190" indent="-273595" lvl="1">
                <a:lnSpc>
                  <a:spcPts val="3548"/>
                </a:lnSpc>
                <a:buFont typeface="Arial"/>
                <a:buChar char="•"/>
              </a:pPr>
              <a:r>
                <a:rPr lang="en-US" sz="2534">
                  <a:solidFill>
                    <a:srgbClr val="273D8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Pequenos golpe, enfermidades leves que permiten asistir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06947" y="4364203"/>
            <a:ext cx="5141050" cy="4238108"/>
            <a:chOff x="0" y="0"/>
            <a:chExt cx="812800" cy="6700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70045"/>
            </a:xfrm>
            <a:custGeom>
              <a:avLst/>
              <a:gdLst/>
              <a:ahLst/>
              <a:cxnLst/>
              <a:rect r="r" b="b" t="t" l="l"/>
              <a:pathLst>
                <a:path h="670045" w="812800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6CD7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575103" y="4364203"/>
            <a:ext cx="5141050" cy="4238108"/>
            <a:chOff x="0" y="0"/>
            <a:chExt cx="812800" cy="67004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670045"/>
            </a:xfrm>
            <a:custGeom>
              <a:avLst/>
              <a:gdLst/>
              <a:ahLst/>
              <a:cxnLst/>
              <a:rect r="r" b="b" t="t" l="l"/>
              <a:pathLst>
                <a:path h="670045" w="812800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6CD7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040003" y="4364203"/>
            <a:ext cx="5141050" cy="4238108"/>
            <a:chOff x="0" y="0"/>
            <a:chExt cx="812800" cy="6700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670045"/>
            </a:xfrm>
            <a:custGeom>
              <a:avLst/>
              <a:gdLst/>
              <a:ahLst/>
              <a:cxnLst/>
              <a:rect r="r" b="b" t="t" l="l"/>
              <a:pathLst>
                <a:path h="670045" w="812800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6CD7F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983283" y="74846"/>
            <a:ext cx="8324690" cy="1247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b="true" sz="7327" spc="68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AUSENCIAS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85110" y="4836772"/>
            <a:ext cx="4384724" cy="66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b="true" sz="3859" spc="3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Falta Leve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953266" y="4836772"/>
            <a:ext cx="4384724" cy="66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b="true" sz="3859" spc="3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Falta Grave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418166" y="4836772"/>
            <a:ext cx="4384724" cy="66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b="true" sz="3859" spc="3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Falta Moi Grave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95766" y="5833141"/>
            <a:ext cx="4563411" cy="2247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62611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Tres ou máis ausencias xustificadas</a:t>
            </a:r>
          </a:p>
          <a:p>
            <a:pPr algn="ctr" marL="562611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Non avisar con antelación ou non explicar ben a ausencia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63922" y="6200278"/>
            <a:ext cx="4563411" cy="1796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62611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Ausencia non xustificada</a:t>
            </a:r>
          </a:p>
          <a:p>
            <a:pPr algn="ctr" marL="562611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Retrasos ou saídas antes, sen xustificar, tres ou máis veces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328823" y="5974636"/>
            <a:ext cx="4563411" cy="2247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62611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Cinco ou máis ausencias non xustificadas</a:t>
            </a:r>
          </a:p>
          <a:p>
            <a:pPr algn="ctr" marL="562611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Cinco ou máis entradas tarde ou saídas antes sen xustificar</a:t>
            </a:r>
          </a:p>
        </p:txBody>
      </p:sp>
      <p:sp>
        <p:nvSpPr>
          <p:cNvPr name="AutoShape 18" id="18"/>
          <p:cNvSpPr/>
          <p:nvPr/>
        </p:nvSpPr>
        <p:spPr>
          <a:xfrm flipV="true">
            <a:off x="1311213" y="5754241"/>
            <a:ext cx="4732518" cy="0"/>
          </a:xfrm>
          <a:prstGeom prst="line">
            <a:avLst/>
          </a:prstGeom>
          <a:ln cap="flat" w="38100">
            <a:solidFill>
              <a:srgbClr val="FCFD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V="true">
            <a:off x="6779369" y="5754241"/>
            <a:ext cx="4732518" cy="0"/>
          </a:xfrm>
          <a:prstGeom prst="line">
            <a:avLst/>
          </a:prstGeom>
          <a:ln cap="flat" w="38100">
            <a:solidFill>
              <a:srgbClr val="FCFD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flipV="true">
            <a:off x="12244269" y="5754241"/>
            <a:ext cx="4732518" cy="0"/>
          </a:xfrm>
          <a:prstGeom prst="line">
            <a:avLst/>
          </a:prstGeom>
          <a:ln cap="flat" w="38100">
            <a:solidFill>
              <a:srgbClr val="FCFD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16321534" y="-285545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2"/>
                </a:lnTo>
                <a:lnTo>
                  <a:pt x="0" y="188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17304767" y="854768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2"/>
                </a:lnTo>
                <a:lnTo>
                  <a:pt x="0" y="188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0" y="9258300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-937766" y="8402769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672866">
            <a:off x="-1045588" y="-1783519"/>
            <a:ext cx="6556116" cy="6126988"/>
          </a:xfrm>
          <a:custGeom>
            <a:avLst/>
            <a:gdLst/>
            <a:ahLst/>
            <a:cxnLst/>
            <a:rect r="r" b="b" t="t" l="l"/>
            <a:pathLst>
              <a:path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-10799999">
            <a:off x="12715117" y="7583041"/>
            <a:ext cx="6556116" cy="6126988"/>
          </a:xfrm>
          <a:custGeom>
            <a:avLst/>
            <a:gdLst/>
            <a:ahLst/>
            <a:cxnLst/>
            <a:rect r="r" b="b" t="t" l="l"/>
            <a:pathLst>
              <a:path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7" id="27"/>
          <p:cNvGrpSpPr/>
          <p:nvPr/>
        </p:nvGrpSpPr>
        <p:grpSpPr>
          <a:xfrm rot="0">
            <a:off x="1395766" y="1382783"/>
            <a:ext cx="15785287" cy="1492569"/>
            <a:chOff x="0" y="0"/>
            <a:chExt cx="2495654" cy="23597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495654" cy="235975"/>
            </a:xfrm>
            <a:custGeom>
              <a:avLst/>
              <a:gdLst/>
              <a:ahLst/>
              <a:cxnLst/>
              <a:rect r="r" b="b" t="t" l="l"/>
              <a:pathLst>
                <a:path h="235975" w="2495654">
                  <a:moveTo>
                    <a:pt x="12752" y="0"/>
                  </a:moveTo>
                  <a:lnTo>
                    <a:pt x="2482902" y="0"/>
                  </a:lnTo>
                  <a:cubicBezTo>
                    <a:pt x="2486284" y="0"/>
                    <a:pt x="2489527" y="1343"/>
                    <a:pt x="2491919" y="3735"/>
                  </a:cubicBezTo>
                  <a:cubicBezTo>
                    <a:pt x="2494310" y="6126"/>
                    <a:pt x="2495654" y="9370"/>
                    <a:pt x="2495654" y="12752"/>
                  </a:cubicBezTo>
                  <a:lnTo>
                    <a:pt x="2495654" y="223223"/>
                  </a:lnTo>
                  <a:cubicBezTo>
                    <a:pt x="2495654" y="226605"/>
                    <a:pt x="2494310" y="229849"/>
                    <a:pt x="2491919" y="232240"/>
                  </a:cubicBezTo>
                  <a:cubicBezTo>
                    <a:pt x="2489527" y="234632"/>
                    <a:pt x="2486284" y="235975"/>
                    <a:pt x="2482902" y="235975"/>
                  </a:cubicBezTo>
                  <a:lnTo>
                    <a:pt x="12752" y="235975"/>
                  </a:lnTo>
                  <a:cubicBezTo>
                    <a:pt x="9370" y="235975"/>
                    <a:pt x="6126" y="234632"/>
                    <a:pt x="3735" y="232240"/>
                  </a:cubicBezTo>
                  <a:cubicBezTo>
                    <a:pt x="1343" y="229849"/>
                    <a:pt x="0" y="226605"/>
                    <a:pt x="0" y="223223"/>
                  </a:cubicBezTo>
                  <a:lnTo>
                    <a:pt x="0" y="12752"/>
                  </a:lnTo>
                  <a:cubicBezTo>
                    <a:pt x="0" y="9370"/>
                    <a:pt x="1343" y="6126"/>
                    <a:pt x="3735" y="3735"/>
                  </a:cubicBezTo>
                  <a:cubicBezTo>
                    <a:pt x="6126" y="1343"/>
                    <a:pt x="9370" y="0"/>
                    <a:pt x="12752" y="0"/>
                  </a:cubicBezTo>
                  <a:close/>
                </a:path>
              </a:pathLst>
            </a:custGeom>
            <a:solidFill>
              <a:srgbClr val="6CD7F2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9525"/>
              <a:ext cx="2495654" cy="226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311213" y="1711159"/>
            <a:ext cx="4384724" cy="66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b="true" sz="3859" spc="3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Non é falta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314682" y="1607398"/>
            <a:ext cx="11662105" cy="901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62612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Ausencia xustificada puntual</a:t>
            </a:r>
          </a:p>
          <a:p>
            <a:pPr algn="ctr" marL="562612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Retraso ou saída antes, xustificados e puntuais</a:t>
            </a:r>
          </a:p>
        </p:txBody>
      </p:sp>
      <p:sp>
        <p:nvSpPr>
          <p:cNvPr name="AutoShape 32" id="32"/>
          <p:cNvSpPr/>
          <p:nvPr/>
        </p:nvSpPr>
        <p:spPr>
          <a:xfrm>
            <a:off x="5174348" y="1634950"/>
            <a:ext cx="0" cy="988234"/>
          </a:xfrm>
          <a:prstGeom prst="line">
            <a:avLst/>
          </a:prstGeom>
          <a:ln cap="flat" w="38100">
            <a:solidFill>
              <a:srgbClr val="FCFDFC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06947" y="4364203"/>
            <a:ext cx="5141050" cy="4238108"/>
            <a:chOff x="0" y="0"/>
            <a:chExt cx="812800" cy="6700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70045"/>
            </a:xfrm>
            <a:custGeom>
              <a:avLst/>
              <a:gdLst/>
              <a:ahLst/>
              <a:cxnLst/>
              <a:rect r="r" b="b" t="t" l="l"/>
              <a:pathLst>
                <a:path h="670045" w="812800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6CD7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575103" y="4364203"/>
            <a:ext cx="5141050" cy="4238108"/>
            <a:chOff x="0" y="0"/>
            <a:chExt cx="812800" cy="67004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670045"/>
            </a:xfrm>
            <a:custGeom>
              <a:avLst/>
              <a:gdLst/>
              <a:ahLst/>
              <a:cxnLst/>
              <a:rect r="r" b="b" t="t" l="l"/>
              <a:pathLst>
                <a:path h="670045" w="812800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6CD7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040003" y="4364203"/>
            <a:ext cx="5141050" cy="4238108"/>
            <a:chOff x="0" y="0"/>
            <a:chExt cx="812800" cy="6700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670045"/>
            </a:xfrm>
            <a:custGeom>
              <a:avLst/>
              <a:gdLst/>
              <a:ahLst/>
              <a:cxnLst/>
              <a:rect r="r" b="b" t="t" l="l"/>
              <a:pathLst>
                <a:path h="670045" w="812800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6CD7F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981655" y="1654009"/>
            <a:ext cx="8324690" cy="1247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b="true" sz="7327" spc="68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SANCIÓNS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85110" y="4836772"/>
            <a:ext cx="4384724" cy="66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b="true" sz="3859" spc="3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Leve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953266" y="4836772"/>
            <a:ext cx="4384724" cy="66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b="true" sz="3859" spc="3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Grave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418166" y="4836772"/>
            <a:ext cx="4384724" cy="66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b="true" sz="3859" spc="3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Moi Grave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95766" y="5833141"/>
            <a:ext cx="4563411" cy="442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62611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Aviso verbal ou escrito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63922" y="5704100"/>
            <a:ext cx="4563411" cy="2247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62611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Aviso escrito</a:t>
            </a:r>
          </a:p>
          <a:p>
            <a:pPr algn="ctr" marL="562611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</a:t>
            </a: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ancelación de adestramento</a:t>
            </a:r>
          </a:p>
          <a:p>
            <a:pPr algn="ctr" marL="562611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Cancelación de competicións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328823" y="5974636"/>
            <a:ext cx="4563411" cy="1344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62611" indent="-281306" lvl="1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Cancelación de competicións durante unha tempada </a:t>
            </a:r>
          </a:p>
        </p:txBody>
      </p:sp>
      <p:sp>
        <p:nvSpPr>
          <p:cNvPr name="AutoShape 18" id="18"/>
          <p:cNvSpPr/>
          <p:nvPr/>
        </p:nvSpPr>
        <p:spPr>
          <a:xfrm flipV="true">
            <a:off x="1311213" y="5754241"/>
            <a:ext cx="4732518" cy="0"/>
          </a:xfrm>
          <a:prstGeom prst="line">
            <a:avLst/>
          </a:prstGeom>
          <a:ln cap="flat" w="38100">
            <a:solidFill>
              <a:srgbClr val="FCFD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V="true">
            <a:off x="6779369" y="5754241"/>
            <a:ext cx="4732518" cy="0"/>
          </a:xfrm>
          <a:prstGeom prst="line">
            <a:avLst/>
          </a:prstGeom>
          <a:ln cap="flat" w="38100">
            <a:solidFill>
              <a:srgbClr val="FCFD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flipV="true">
            <a:off x="12244269" y="5754241"/>
            <a:ext cx="4732518" cy="0"/>
          </a:xfrm>
          <a:prstGeom prst="line">
            <a:avLst/>
          </a:prstGeom>
          <a:ln cap="flat" w="38100">
            <a:solidFill>
              <a:srgbClr val="FCFD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16321534" y="-285545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2"/>
                </a:lnTo>
                <a:lnTo>
                  <a:pt x="0" y="188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17304767" y="854768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2"/>
                </a:lnTo>
                <a:lnTo>
                  <a:pt x="0" y="188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0" y="9258300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-937766" y="8402769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672866">
            <a:off x="-1045588" y="-1783519"/>
            <a:ext cx="6556116" cy="6126988"/>
          </a:xfrm>
          <a:custGeom>
            <a:avLst/>
            <a:gdLst/>
            <a:ahLst/>
            <a:cxnLst/>
            <a:rect r="r" b="b" t="t" l="l"/>
            <a:pathLst>
              <a:path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-10799999">
            <a:off x="12715117" y="7583041"/>
            <a:ext cx="6556116" cy="6126988"/>
          </a:xfrm>
          <a:custGeom>
            <a:avLst/>
            <a:gdLst/>
            <a:ahLst/>
            <a:cxnLst/>
            <a:rect r="r" b="b" t="t" l="l"/>
            <a:pathLst>
              <a:path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478627" y="1685723"/>
            <a:ext cx="0" cy="6915554"/>
          </a:xfrm>
          <a:prstGeom prst="line">
            <a:avLst/>
          </a:prstGeom>
          <a:ln cap="flat" w="66675">
            <a:solidFill>
              <a:srgbClr val="273D8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904222" y="4694546"/>
            <a:ext cx="9034884" cy="2623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78"/>
              </a:lnSpc>
            </a:pPr>
            <a:r>
              <a:rPr lang="en-US" sz="3056" spc="6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implicación e a constancia son claves no camiño do deporte. Respectar as normas fortalece ó grupo e axuda a medrar como ximnastas e persoas. Contamos co compromiso individual para seguir avanzando como equipo e como club deportivo.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428331" y="7731813"/>
            <a:ext cx="641574" cy="641862"/>
          </a:xfrm>
          <a:custGeom>
            <a:avLst/>
            <a:gdLst/>
            <a:ahLst/>
            <a:cxnLst/>
            <a:rect r="r" b="b" t="t" l="l"/>
            <a:pathLst>
              <a:path h="641862" w="641574">
                <a:moveTo>
                  <a:pt x="0" y="0"/>
                </a:moveTo>
                <a:lnTo>
                  <a:pt x="641574" y="0"/>
                </a:lnTo>
                <a:lnTo>
                  <a:pt x="641574" y="641862"/>
                </a:lnTo>
                <a:lnTo>
                  <a:pt x="0" y="641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2006938" y="7731813"/>
            <a:ext cx="641862" cy="641862"/>
          </a:xfrm>
          <a:custGeom>
            <a:avLst/>
            <a:gdLst/>
            <a:ahLst/>
            <a:cxnLst/>
            <a:rect r="r" b="b" t="t" l="l"/>
            <a:pathLst>
              <a:path h="641862" w="641862">
                <a:moveTo>
                  <a:pt x="0" y="0"/>
                </a:moveTo>
                <a:lnTo>
                  <a:pt x="641862" y="0"/>
                </a:lnTo>
                <a:lnTo>
                  <a:pt x="641862" y="641862"/>
                </a:lnTo>
                <a:lnTo>
                  <a:pt x="0" y="64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146105" y="7762943"/>
            <a:ext cx="4634804" cy="51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278"/>
              </a:lnSpc>
              <a:spcBef>
                <a:spcPct val="0"/>
              </a:spcBef>
            </a:pPr>
            <a:r>
              <a:rPr lang="en-US" sz="3056" spc="6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@clubarnela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5400000">
            <a:off x="8502801" y="331078"/>
            <a:ext cx="10116277" cy="9454121"/>
          </a:xfrm>
          <a:custGeom>
            <a:avLst/>
            <a:gdLst/>
            <a:ahLst/>
            <a:cxnLst/>
            <a:rect r="r" b="b" t="t" l="l"/>
            <a:pathLst>
              <a:path h="9454121" w="10116277">
                <a:moveTo>
                  <a:pt x="0" y="0"/>
                </a:moveTo>
                <a:lnTo>
                  <a:pt x="10116277" y="0"/>
                </a:lnTo>
                <a:lnTo>
                  <a:pt x="10116277" y="9454121"/>
                </a:lnTo>
                <a:lnTo>
                  <a:pt x="0" y="9454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510947" y="1685723"/>
            <a:ext cx="1215357" cy="1215357"/>
          </a:xfrm>
          <a:custGeom>
            <a:avLst/>
            <a:gdLst/>
            <a:ahLst/>
            <a:cxnLst/>
            <a:rect r="r" b="b" t="t" l="l"/>
            <a:pathLst>
              <a:path h="1215357" w="1215357">
                <a:moveTo>
                  <a:pt x="0" y="0"/>
                </a:moveTo>
                <a:lnTo>
                  <a:pt x="1215356" y="0"/>
                </a:lnTo>
                <a:lnTo>
                  <a:pt x="1215356" y="1215357"/>
                </a:lnTo>
                <a:lnTo>
                  <a:pt x="0" y="12153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829571" y="1776600"/>
            <a:ext cx="1385325" cy="913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5"/>
              </a:lnSpc>
              <a:spcBef>
                <a:spcPct val="0"/>
              </a:spcBef>
            </a:pPr>
            <a:r>
              <a:rPr lang="en-US" sz="3063" spc="-61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Club Arnela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04222" y="3445149"/>
            <a:ext cx="7239778" cy="89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8"/>
              </a:lnSpc>
            </a:pPr>
            <a:r>
              <a:rPr lang="en-US" b="true" sz="5227" spc="491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AGRADECEMENTO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26303" y="7790449"/>
            <a:ext cx="2496958" cy="51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278"/>
              </a:lnSpc>
              <a:spcBef>
                <a:spcPct val="0"/>
              </a:spcBef>
            </a:pPr>
            <a:r>
              <a:rPr lang="en-US" sz="3056" spc="6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649599386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501204">
            <a:off x="-4899086" y="-8147683"/>
            <a:ext cx="9798172" cy="13143890"/>
          </a:xfrm>
          <a:custGeom>
            <a:avLst/>
            <a:gdLst/>
            <a:ahLst/>
            <a:cxnLst/>
            <a:rect r="r" b="b" t="t" l="l"/>
            <a:pathLst>
              <a:path h="13143890" w="9798172">
                <a:moveTo>
                  <a:pt x="0" y="0"/>
                </a:moveTo>
                <a:lnTo>
                  <a:pt x="9798172" y="0"/>
                </a:lnTo>
                <a:lnTo>
                  <a:pt x="9798172" y="13143889"/>
                </a:lnTo>
                <a:lnTo>
                  <a:pt x="0" y="13143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8798399">
            <a:off x="11434890" y="2417332"/>
            <a:ext cx="9798172" cy="13143890"/>
          </a:xfrm>
          <a:custGeom>
            <a:avLst/>
            <a:gdLst/>
            <a:ahLst/>
            <a:cxnLst/>
            <a:rect r="r" b="b" t="t" l="l"/>
            <a:pathLst>
              <a:path h="13143890" w="9798172">
                <a:moveTo>
                  <a:pt x="0" y="0"/>
                </a:moveTo>
                <a:lnTo>
                  <a:pt x="9798172" y="0"/>
                </a:lnTo>
                <a:lnTo>
                  <a:pt x="9798172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10301337">
            <a:off x="9883234" y="-2150579"/>
            <a:ext cx="12901483" cy="11165647"/>
          </a:xfrm>
          <a:custGeom>
            <a:avLst/>
            <a:gdLst/>
            <a:ahLst/>
            <a:cxnLst/>
            <a:rect r="r" b="b" t="t" l="l"/>
            <a:pathLst>
              <a:path h="11165647" w="12901483">
                <a:moveTo>
                  <a:pt x="0" y="0"/>
                </a:moveTo>
                <a:lnTo>
                  <a:pt x="12901483" y="0"/>
                </a:lnTo>
                <a:lnTo>
                  <a:pt x="12901483" y="11165647"/>
                </a:lnTo>
                <a:lnTo>
                  <a:pt x="0" y="11165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458160">
            <a:off x="-3775194" y="6616870"/>
            <a:ext cx="8481393" cy="7340260"/>
          </a:xfrm>
          <a:custGeom>
            <a:avLst/>
            <a:gdLst/>
            <a:ahLst/>
            <a:cxnLst/>
            <a:rect r="r" b="b" t="t" l="l"/>
            <a:pathLst>
              <a:path h="7340260" w="8481393">
                <a:moveTo>
                  <a:pt x="0" y="0"/>
                </a:moveTo>
                <a:lnTo>
                  <a:pt x="8481393" y="0"/>
                </a:lnTo>
                <a:lnTo>
                  <a:pt x="8481393" y="7340260"/>
                </a:lnTo>
                <a:lnTo>
                  <a:pt x="0" y="7340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2344704" y="1943183"/>
            <a:ext cx="6411555" cy="1312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26"/>
              </a:lnSpc>
            </a:pPr>
            <a:r>
              <a:rPr lang="en-US" b="true" sz="7662" spc="720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CONTIDO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44704" y="1115260"/>
            <a:ext cx="4756100" cy="974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57"/>
              </a:lnSpc>
            </a:pPr>
            <a:r>
              <a:rPr lang="en-US" sz="5683" spc="534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TÁBOA DE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44704" y="3590866"/>
            <a:ext cx="10004903" cy="421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1495" indent="-370748" lvl="1">
              <a:lnSpc>
                <a:spcPts val="4808"/>
              </a:lnSpc>
              <a:buFont typeface="Arial"/>
              <a:buChar char="•"/>
            </a:pPr>
            <a:r>
              <a:rPr lang="en-US" sz="3434" spc="75" strike="noStrike" u="none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Introdución</a:t>
            </a:r>
          </a:p>
          <a:p>
            <a:pPr algn="l" marL="741495" indent="-370748" lvl="1">
              <a:lnSpc>
                <a:spcPts val="4808"/>
              </a:lnSpc>
              <a:buFont typeface="Arial"/>
              <a:buChar char="•"/>
            </a:pPr>
            <a:r>
              <a:rPr lang="en-US" sz="3434" spc="75" strike="noStrike" u="none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Obxectivos das normas</a:t>
            </a:r>
          </a:p>
          <a:p>
            <a:pPr algn="l" marL="741495" indent="-370748" lvl="1">
              <a:lnSpc>
                <a:spcPts val="4808"/>
              </a:lnSpc>
              <a:buFont typeface="Arial"/>
              <a:buChar char="•"/>
            </a:pPr>
            <a:r>
              <a:rPr lang="en-US" sz="3434" spc="75" strike="noStrike" u="none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Dereitos </a:t>
            </a:r>
          </a:p>
          <a:p>
            <a:pPr algn="l" marL="741495" indent="-370748" lvl="1">
              <a:lnSpc>
                <a:spcPts val="4808"/>
              </a:lnSpc>
              <a:buFont typeface="Arial"/>
              <a:buChar char="•"/>
            </a:pPr>
            <a:r>
              <a:rPr lang="en-US" sz="3434" spc="75" strike="noStrike" u="none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Deberes</a:t>
            </a:r>
          </a:p>
          <a:p>
            <a:pPr algn="l" marL="741495" indent="-370748" lvl="1">
              <a:lnSpc>
                <a:spcPts val="4808"/>
              </a:lnSpc>
              <a:buFont typeface="Arial"/>
              <a:buChar char="•"/>
            </a:pPr>
            <a:r>
              <a:rPr lang="en-US" sz="3434" spc="75" strike="noStrike" u="none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Infraccións</a:t>
            </a:r>
          </a:p>
          <a:p>
            <a:pPr algn="l" marL="741495" indent="-370748" lvl="1">
              <a:lnSpc>
                <a:spcPts val="4808"/>
              </a:lnSpc>
              <a:buFont typeface="Arial"/>
              <a:buChar char="•"/>
            </a:pPr>
            <a:r>
              <a:rPr lang="en-US" sz="3434" spc="75" strike="noStrike" u="none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Asistencia, ausencia e sancións</a:t>
            </a:r>
          </a:p>
          <a:p>
            <a:pPr algn="l" marL="741495" indent="-370748" lvl="1">
              <a:lnSpc>
                <a:spcPts val="4808"/>
              </a:lnSpc>
              <a:buFont typeface="Arial"/>
              <a:buChar char="•"/>
            </a:pPr>
            <a:r>
              <a:rPr lang="en-US" sz="3434" spc="75" strike="noStrike" u="none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Agradecemento e c</a:t>
            </a:r>
            <a:r>
              <a:rPr lang="en-US" sz="3434" spc="75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ntacto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41942" y="-1491903"/>
            <a:ext cx="10003046" cy="12918749"/>
          </a:xfrm>
          <a:custGeom>
            <a:avLst/>
            <a:gdLst/>
            <a:ahLst/>
            <a:cxnLst/>
            <a:rect r="r" b="b" t="t" l="l"/>
            <a:pathLst>
              <a:path h="12918749" w="10003046">
                <a:moveTo>
                  <a:pt x="0" y="0"/>
                </a:moveTo>
                <a:lnTo>
                  <a:pt x="10003046" y="0"/>
                </a:lnTo>
                <a:lnTo>
                  <a:pt x="10003046" y="12918750"/>
                </a:lnTo>
                <a:lnTo>
                  <a:pt x="0" y="1291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098" t="0" r="-36098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45925">
            <a:off x="3142738" y="-769394"/>
            <a:ext cx="9798172" cy="13143890"/>
          </a:xfrm>
          <a:custGeom>
            <a:avLst/>
            <a:gdLst/>
            <a:ahLst/>
            <a:cxnLst/>
            <a:rect r="r" b="b" t="t" l="l"/>
            <a:pathLst>
              <a:path h="13143890" w="9798172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8798399">
            <a:off x="8466276" y="-9590538"/>
            <a:ext cx="9798172" cy="13143890"/>
          </a:xfrm>
          <a:custGeom>
            <a:avLst/>
            <a:gdLst/>
            <a:ahLst/>
            <a:cxnLst/>
            <a:rect r="r" b="b" t="t" l="l"/>
            <a:pathLst>
              <a:path h="13143890" w="9798172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3283157">
            <a:off x="-1501206" y="7329841"/>
            <a:ext cx="5624862" cy="7545546"/>
          </a:xfrm>
          <a:custGeom>
            <a:avLst/>
            <a:gdLst/>
            <a:ahLst/>
            <a:cxnLst/>
            <a:rect r="r" b="b" t="t" l="l"/>
            <a:pathLst>
              <a:path h="7545546" w="5624862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904222" y="1265375"/>
            <a:ext cx="6460548" cy="965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61"/>
              </a:lnSpc>
            </a:pPr>
            <a:r>
              <a:rPr lang="en-US" sz="5686" spc="53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INTRODUCIÓN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2770156">
            <a:off x="-2577184" y="-2165857"/>
            <a:ext cx="5154368" cy="4995052"/>
          </a:xfrm>
          <a:custGeom>
            <a:avLst/>
            <a:gdLst/>
            <a:ahLst/>
            <a:cxnLst/>
            <a:rect r="r" b="b" t="t" l="l"/>
            <a:pathLst>
              <a:path h="4995052" w="5154368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2770156">
            <a:off x="15710816" y="8522875"/>
            <a:ext cx="5154368" cy="4995052"/>
          </a:xfrm>
          <a:custGeom>
            <a:avLst/>
            <a:gdLst/>
            <a:ahLst/>
            <a:cxnLst/>
            <a:rect r="r" b="b" t="t" l="l"/>
            <a:pathLst>
              <a:path h="4995052" w="5154368">
                <a:moveTo>
                  <a:pt x="0" y="0"/>
                </a:moveTo>
                <a:lnTo>
                  <a:pt x="5154368" y="0"/>
                </a:lnTo>
                <a:lnTo>
                  <a:pt x="5154368" y="4995052"/>
                </a:lnTo>
                <a:lnTo>
                  <a:pt x="0" y="49950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1904222" y="3649484"/>
            <a:ext cx="7510737" cy="2084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2"/>
              </a:lnSpc>
            </a:pPr>
            <a:r>
              <a:rPr lang="en-US" sz="2994" spc="65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club Arnela comprometémonos a ofrecer un espazo no que o deporte e os valores de respecto, igualdade e inclusión sexan os piares principais.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04222" y="5834589"/>
            <a:ext cx="7510737" cy="3136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2"/>
              </a:lnSpc>
            </a:pPr>
            <a:r>
              <a:rPr lang="en-US" sz="2994" spc="65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nosa normativa está deseñada para garantir o bo funcionamento do club, fomentar a participación activa de todos os membros e manter un ambiente seguro e respectuoso para as ximnastas, as familias e os membros do corpo técnico.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04222" y="2271129"/>
            <a:ext cx="8324690" cy="1252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58"/>
              </a:lnSpc>
            </a:pPr>
            <a:r>
              <a:rPr lang="en-US" b="true" sz="7327" spc="68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Á NORMATIVA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06947" y="4364203"/>
            <a:ext cx="5141050" cy="4238108"/>
            <a:chOff x="0" y="0"/>
            <a:chExt cx="812800" cy="6700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70045"/>
            </a:xfrm>
            <a:custGeom>
              <a:avLst/>
              <a:gdLst/>
              <a:ahLst/>
              <a:cxnLst/>
              <a:rect r="r" b="b" t="t" l="l"/>
              <a:pathLst>
                <a:path h="670045" w="812800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6CD7F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575103" y="4364203"/>
            <a:ext cx="5141050" cy="4238108"/>
            <a:chOff x="0" y="0"/>
            <a:chExt cx="812800" cy="67004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670045"/>
            </a:xfrm>
            <a:custGeom>
              <a:avLst/>
              <a:gdLst/>
              <a:ahLst/>
              <a:cxnLst/>
              <a:rect r="r" b="b" t="t" l="l"/>
              <a:pathLst>
                <a:path h="670045" w="812800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6CD7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040003" y="4364203"/>
            <a:ext cx="5141050" cy="4238108"/>
            <a:chOff x="0" y="0"/>
            <a:chExt cx="812800" cy="6700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670045"/>
            </a:xfrm>
            <a:custGeom>
              <a:avLst/>
              <a:gdLst/>
              <a:ahLst/>
              <a:cxnLst/>
              <a:rect r="r" b="b" t="t" l="l"/>
              <a:pathLst>
                <a:path h="670045" w="812800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6CD7F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981655" y="1654009"/>
            <a:ext cx="8324690" cy="1247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b="true" sz="7327" spc="68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OBXECTIVOS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85110" y="4836772"/>
            <a:ext cx="4384724" cy="66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b="true" sz="3859" spc="3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Obxectivo 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953266" y="4836772"/>
            <a:ext cx="4384724" cy="66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b="true" sz="3859" spc="3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Obxectivo 02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418166" y="4836772"/>
            <a:ext cx="4384724" cy="66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b="true" sz="3859" spc="38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Obxectivo 03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73248" y="3180151"/>
            <a:ext cx="2008447" cy="198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39"/>
              </a:lnSpc>
            </a:pPr>
            <a:r>
              <a:rPr lang="en-US" b="true" sz="11528" spc="1083">
                <a:solidFill>
                  <a:srgbClr val="03296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141405" y="3180151"/>
            <a:ext cx="2008447" cy="198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39"/>
              </a:lnSpc>
            </a:pPr>
            <a:r>
              <a:rPr lang="en-US" b="true" sz="11528" spc="1083">
                <a:solidFill>
                  <a:srgbClr val="03296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606305" y="3180151"/>
            <a:ext cx="2008447" cy="198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39"/>
              </a:lnSpc>
            </a:pPr>
            <a:r>
              <a:rPr lang="en-US" b="true" sz="11528" spc="1083">
                <a:solidFill>
                  <a:srgbClr val="03296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95766" y="5833141"/>
            <a:ext cx="4563411" cy="2698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Fomentar o desenvolvemento das ximnastas asegurándonos de ofrecer a formación adecuada e promovendo o respecto, a responsabilidade e o traballo en equipo.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863922" y="5704100"/>
            <a:ext cx="4563411" cy="2698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Crear un ambiente de igualdade e inclusión garantindo que todos os membros do club, sen excepción, se sintan valorados e respectados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328823" y="5974636"/>
            <a:ext cx="4563411" cy="2247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2605" spc="57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Impulsar a participación activa e o compromiso promovendo a implicación de todos os membros nas distintas actividades do club.</a:t>
            </a:r>
          </a:p>
        </p:txBody>
      </p:sp>
      <p:sp>
        <p:nvSpPr>
          <p:cNvPr name="AutoShape 21" id="21"/>
          <p:cNvSpPr/>
          <p:nvPr/>
        </p:nvSpPr>
        <p:spPr>
          <a:xfrm flipV="true">
            <a:off x="1311213" y="5754241"/>
            <a:ext cx="4732518" cy="0"/>
          </a:xfrm>
          <a:prstGeom prst="line">
            <a:avLst/>
          </a:prstGeom>
          <a:ln cap="flat" w="38100">
            <a:solidFill>
              <a:srgbClr val="FCFD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flipV="true">
            <a:off x="6779369" y="5754241"/>
            <a:ext cx="4732518" cy="0"/>
          </a:xfrm>
          <a:prstGeom prst="line">
            <a:avLst/>
          </a:prstGeom>
          <a:ln cap="flat" w="38100">
            <a:solidFill>
              <a:srgbClr val="FCFD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 flipV="true">
            <a:off x="12244269" y="5754241"/>
            <a:ext cx="4732518" cy="0"/>
          </a:xfrm>
          <a:prstGeom prst="line">
            <a:avLst/>
          </a:prstGeom>
          <a:ln cap="flat" w="38100">
            <a:solidFill>
              <a:srgbClr val="FCFDF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16321534" y="-285545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2"/>
                </a:lnTo>
                <a:lnTo>
                  <a:pt x="0" y="188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17304767" y="854768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2"/>
                </a:lnTo>
                <a:lnTo>
                  <a:pt x="0" y="188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0" y="9258300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-937766" y="8402769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672866">
            <a:off x="-1045588" y="-1783519"/>
            <a:ext cx="6556116" cy="6126988"/>
          </a:xfrm>
          <a:custGeom>
            <a:avLst/>
            <a:gdLst/>
            <a:ahLst/>
            <a:cxnLst/>
            <a:rect r="r" b="b" t="t" l="l"/>
            <a:pathLst>
              <a:path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-10799999">
            <a:off x="12715117" y="7583041"/>
            <a:ext cx="6556116" cy="6126988"/>
          </a:xfrm>
          <a:custGeom>
            <a:avLst/>
            <a:gdLst/>
            <a:ahLst/>
            <a:cxnLst/>
            <a:rect r="r" b="b" t="t" l="l"/>
            <a:pathLst>
              <a:path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4592" y="3157472"/>
            <a:ext cx="10663062" cy="6178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 tratados con respecto por ximnastas, directiva e familias.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Recibir información sobre as decisións do club que afecten ó grupo de adestramento ou á ximnasta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Consultar as dúbidas á directiva ou corpo técnico dentro dos límites legais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Solicitar reunións co club vía WhatsApp ó 649599386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Recibir formación integral técnica e persoal, adaptada á idade e á capacidade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Acceder ós diferentes niveis segundo a actitude, aproveitamento e condicións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 unha formación que respecte os principios de igualdade e inclusión, sen discriminación por razóns de xénero, orixe, capacidade ou outra diferenza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20830" y="1972785"/>
            <a:ext cx="6460548" cy="965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61"/>
              </a:lnSpc>
            </a:pPr>
            <a:r>
              <a:rPr lang="en-US" b="true" sz="5686" spc="534">
                <a:solidFill>
                  <a:srgbClr val="03296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DEREITOS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6399961">
            <a:off x="11329998" y="-1574727"/>
            <a:ext cx="13805122" cy="17698875"/>
          </a:xfrm>
          <a:custGeom>
            <a:avLst/>
            <a:gdLst/>
            <a:ahLst/>
            <a:cxnLst/>
            <a:rect r="r" b="b" t="t" l="l"/>
            <a:pathLst>
              <a:path h="17698875" w="13805122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11304517" y="2508050"/>
            <a:ext cx="6238131" cy="623813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6747" t="0" r="-16747" b="0"/>
              </a:stretch>
            </a:blipFill>
            <a:ln w="95250" cap="sq">
              <a:solidFill>
                <a:srgbClr val="D89C6C"/>
              </a:solidFill>
              <a:prstDash val="solid"/>
              <a:miter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5572246" y="8746182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5" y="0"/>
                </a:lnTo>
                <a:lnTo>
                  <a:pt x="1966465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7259300" y="8746182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659918">
            <a:off x="-442221" y="-3040238"/>
            <a:ext cx="6556116" cy="6126988"/>
          </a:xfrm>
          <a:custGeom>
            <a:avLst/>
            <a:gdLst/>
            <a:ahLst/>
            <a:cxnLst/>
            <a:rect r="r" b="b" t="t" l="l"/>
            <a:pathLst>
              <a:path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4592" y="3157472"/>
            <a:ext cx="11304517" cy="7130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Actuar con corrección e respecto con todos os membros do club e nas actividades nas que se participe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Manter as informacións enviadas por Whatsapp actualizadas para recibir notificacións e entregar a documentación que sexa requerida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Acudir ós adestramentos coa vestimenta adecuada e a puntualidade requerida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Informar das ausencias ou retrasos con antelación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Aceptar as decisións de xuízas, adestradoras e organización sen realizar comentarios inapropiados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Non usar a imaxe ou a equipación do club en actividades non relacionadas co deporte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Participar activamente nas actividades do club, demostrando o compromiso coas súas normas e os seus obxectivos</a:t>
            </a:r>
          </a:p>
          <a:p>
            <a:pPr algn="l" marL="594780" indent="-297390" lvl="1">
              <a:lnSpc>
                <a:spcPts val="3856"/>
              </a:lnSpc>
              <a:buFont typeface="Arial"/>
              <a:buChar char="•"/>
            </a:pPr>
            <a:r>
              <a:rPr lang="en-US" sz="2754" spc="60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Asistir no posible ás asambleas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04222" y="1775381"/>
            <a:ext cx="10361516" cy="974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18"/>
              </a:lnSpc>
            </a:pPr>
            <a:r>
              <a:rPr lang="en-US" sz="5727" spc="538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DOS MEMBROS DO CLUB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702286" y="923925"/>
            <a:ext cx="6460548" cy="965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61"/>
              </a:lnSpc>
            </a:pPr>
            <a:r>
              <a:rPr lang="en-US" b="true" sz="5686" spc="534">
                <a:solidFill>
                  <a:srgbClr val="03296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DEBERES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6399961">
            <a:off x="11329998" y="-1574727"/>
            <a:ext cx="13805122" cy="17698875"/>
          </a:xfrm>
          <a:custGeom>
            <a:avLst/>
            <a:gdLst/>
            <a:ahLst/>
            <a:cxnLst/>
            <a:rect r="r" b="b" t="t" l="l"/>
            <a:pathLst>
              <a:path h="17698875" w="13805122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11304517" y="2508050"/>
            <a:ext cx="6238131" cy="6238131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136" t="0" r="-25136" b="0"/>
              </a:stretch>
            </a:blipFill>
            <a:ln w="95250" cap="sq">
              <a:solidFill>
                <a:srgbClr val="D89C6C"/>
              </a:solidFill>
              <a:prstDash val="solid"/>
              <a:miter/>
            </a:ln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5572246" y="8746182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5" y="0"/>
                </a:lnTo>
                <a:lnTo>
                  <a:pt x="1966465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7259300" y="8746182"/>
            <a:ext cx="1966466" cy="1884231"/>
          </a:xfrm>
          <a:custGeom>
            <a:avLst/>
            <a:gdLst/>
            <a:ahLst/>
            <a:cxnLst/>
            <a:rect r="r" b="b" t="t" l="l"/>
            <a:pathLst>
              <a:path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659918">
            <a:off x="-442221" y="-3040238"/>
            <a:ext cx="6556116" cy="6126988"/>
          </a:xfrm>
          <a:custGeom>
            <a:avLst/>
            <a:gdLst/>
            <a:ahLst/>
            <a:cxnLst/>
            <a:rect r="r" b="b" t="t" l="l"/>
            <a:pathLst>
              <a:path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950" y="-2033784"/>
            <a:ext cx="8535602" cy="7976908"/>
          </a:xfrm>
          <a:custGeom>
            <a:avLst/>
            <a:gdLst/>
            <a:ahLst/>
            <a:cxnLst/>
            <a:rect r="r" b="b" t="t" l="l"/>
            <a:pathLst>
              <a:path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0151301">
            <a:off x="11164674" y="6546853"/>
            <a:ext cx="8535602" cy="7976908"/>
          </a:xfrm>
          <a:custGeom>
            <a:avLst/>
            <a:gdLst/>
            <a:ahLst/>
            <a:cxnLst/>
            <a:rect r="r" b="b" t="t" l="l"/>
            <a:pathLst>
              <a:path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12784585" y="4159659"/>
            <a:ext cx="4474715" cy="4186037"/>
            <a:chOff x="0" y="0"/>
            <a:chExt cx="997323" cy="9329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97323" cy="932983"/>
            </a:xfrm>
            <a:custGeom>
              <a:avLst/>
              <a:gdLst/>
              <a:ahLst/>
              <a:cxnLst/>
              <a:rect r="r" b="b" t="t" l="l"/>
              <a:pathLst>
                <a:path h="932983" w="997323">
                  <a:moveTo>
                    <a:pt x="102079" y="0"/>
                  </a:moveTo>
                  <a:lnTo>
                    <a:pt x="895245" y="0"/>
                  </a:lnTo>
                  <a:cubicBezTo>
                    <a:pt x="951621" y="0"/>
                    <a:pt x="997323" y="45702"/>
                    <a:pt x="997323" y="102079"/>
                  </a:cubicBezTo>
                  <a:lnTo>
                    <a:pt x="997323" y="830904"/>
                  </a:lnTo>
                  <a:cubicBezTo>
                    <a:pt x="997323" y="887281"/>
                    <a:pt x="951621" y="932983"/>
                    <a:pt x="895245" y="932983"/>
                  </a:cubicBezTo>
                  <a:lnTo>
                    <a:pt x="102079" y="932983"/>
                  </a:lnTo>
                  <a:cubicBezTo>
                    <a:pt x="45702" y="932983"/>
                    <a:pt x="0" y="887281"/>
                    <a:pt x="0" y="830904"/>
                  </a:cubicBezTo>
                  <a:lnTo>
                    <a:pt x="0" y="102079"/>
                  </a:lnTo>
                  <a:cubicBezTo>
                    <a:pt x="0" y="45702"/>
                    <a:pt x="45702" y="0"/>
                    <a:pt x="102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D8D4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997323" cy="923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  <a:p>
              <a:pPr algn="ctr">
                <a:lnSpc>
                  <a:spcPts val="212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969870" y="4159659"/>
            <a:ext cx="4474715" cy="4186037"/>
            <a:chOff x="0" y="0"/>
            <a:chExt cx="997323" cy="9329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7323" cy="932983"/>
            </a:xfrm>
            <a:custGeom>
              <a:avLst/>
              <a:gdLst/>
              <a:ahLst/>
              <a:cxnLst/>
              <a:rect r="r" b="b" t="t" l="l"/>
              <a:pathLst>
                <a:path h="932983" w="997323">
                  <a:moveTo>
                    <a:pt x="102079" y="0"/>
                  </a:moveTo>
                  <a:lnTo>
                    <a:pt x="895245" y="0"/>
                  </a:lnTo>
                  <a:cubicBezTo>
                    <a:pt x="951621" y="0"/>
                    <a:pt x="997323" y="45702"/>
                    <a:pt x="997323" y="102079"/>
                  </a:cubicBezTo>
                  <a:lnTo>
                    <a:pt x="997323" y="830904"/>
                  </a:lnTo>
                  <a:cubicBezTo>
                    <a:pt x="997323" y="887281"/>
                    <a:pt x="951621" y="932983"/>
                    <a:pt x="895245" y="932983"/>
                  </a:cubicBezTo>
                  <a:lnTo>
                    <a:pt x="102079" y="932983"/>
                  </a:lnTo>
                  <a:cubicBezTo>
                    <a:pt x="45702" y="932983"/>
                    <a:pt x="0" y="887281"/>
                    <a:pt x="0" y="830904"/>
                  </a:cubicBezTo>
                  <a:lnTo>
                    <a:pt x="0" y="102079"/>
                  </a:lnTo>
                  <a:cubicBezTo>
                    <a:pt x="0" y="45702"/>
                    <a:pt x="45702" y="0"/>
                    <a:pt x="102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D8D4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9525"/>
              <a:ext cx="997323" cy="923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  <a:p>
              <a:pPr algn="ctr">
                <a:lnSpc>
                  <a:spcPts val="212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150526" y="4159659"/>
            <a:ext cx="4474715" cy="4186037"/>
            <a:chOff x="0" y="0"/>
            <a:chExt cx="997323" cy="93298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7323" cy="932983"/>
            </a:xfrm>
            <a:custGeom>
              <a:avLst/>
              <a:gdLst/>
              <a:ahLst/>
              <a:cxnLst/>
              <a:rect r="r" b="b" t="t" l="l"/>
              <a:pathLst>
                <a:path h="932983" w="997323">
                  <a:moveTo>
                    <a:pt x="102079" y="0"/>
                  </a:moveTo>
                  <a:lnTo>
                    <a:pt x="895245" y="0"/>
                  </a:lnTo>
                  <a:cubicBezTo>
                    <a:pt x="951621" y="0"/>
                    <a:pt x="997323" y="45702"/>
                    <a:pt x="997323" y="102079"/>
                  </a:cubicBezTo>
                  <a:lnTo>
                    <a:pt x="997323" y="830904"/>
                  </a:lnTo>
                  <a:cubicBezTo>
                    <a:pt x="997323" y="887281"/>
                    <a:pt x="951621" y="932983"/>
                    <a:pt x="895245" y="932983"/>
                  </a:cubicBezTo>
                  <a:lnTo>
                    <a:pt x="102079" y="932983"/>
                  </a:lnTo>
                  <a:cubicBezTo>
                    <a:pt x="45702" y="932983"/>
                    <a:pt x="0" y="887281"/>
                    <a:pt x="0" y="830904"/>
                  </a:cubicBezTo>
                  <a:lnTo>
                    <a:pt x="0" y="102079"/>
                  </a:lnTo>
                  <a:cubicBezTo>
                    <a:pt x="0" y="45702"/>
                    <a:pt x="45702" y="0"/>
                    <a:pt x="102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D8D4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9525"/>
              <a:ext cx="997323" cy="923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  <a:p>
              <a:pPr algn="ctr">
                <a:lnSpc>
                  <a:spcPts val="2121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10800000">
            <a:off x="12784585" y="4159659"/>
            <a:ext cx="4474715" cy="1033825"/>
          </a:xfrm>
          <a:custGeom>
            <a:avLst/>
            <a:gdLst/>
            <a:ahLst/>
            <a:cxnLst/>
            <a:rect r="r" b="b" t="t" l="l"/>
            <a:pathLst>
              <a:path h="1033825" w="4474715">
                <a:moveTo>
                  <a:pt x="0" y="0"/>
                </a:moveTo>
                <a:lnTo>
                  <a:pt x="4474715" y="0"/>
                </a:lnTo>
                <a:lnTo>
                  <a:pt x="4474715" y="1033825"/>
                </a:lnTo>
                <a:lnTo>
                  <a:pt x="0" y="1033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7362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7969870" y="4159659"/>
            <a:ext cx="4474715" cy="1033825"/>
          </a:xfrm>
          <a:custGeom>
            <a:avLst/>
            <a:gdLst/>
            <a:ahLst/>
            <a:cxnLst/>
            <a:rect r="r" b="b" t="t" l="l"/>
            <a:pathLst>
              <a:path h="1033825" w="4474715">
                <a:moveTo>
                  <a:pt x="0" y="0"/>
                </a:moveTo>
                <a:lnTo>
                  <a:pt x="4474715" y="0"/>
                </a:lnTo>
                <a:lnTo>
                  <a:pt x="4474715" y="1033825"/>
                </a:lnTo>
                <a:lnTo>
                  <a:pt x="0" y="1033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7362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3150526" y="4159659"/>
            <a:ext cx="4474715" cy="1033825"/>
          </a:xfrm>
          <a:custGeom>
            <a:avLst/>
            <a:gdLst/>
            <a:ahLst/>
            <a:cxnLst/>
            <a:rect r="r" b="b" t="t" l="l"/>
            <a:pathLst>
              <a:path h="1033825" w="4474715">
                <a:moveTo>
                  <a:pt x="0" y="0"/>
                </a:moveTo>
                <a:lnTo>
                  <a:pt x="4474715" y="0"/>
                </a:lnTo>
                <a:lnTo>
                  <a:pt x="4474715" y="1033825"/>
                </a:lnTo>
                <a:lnTo>
                  <a:pt x="0" y="1033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7362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3223549" y="4379742"/>
            <a:ext cx="3596786" cy="621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b="true" sz="3657" spc="153">
                <a:solidFill>
                  <a:srgbClr val="FCFDF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Sancións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02778" y="4379742"/>
            <a:ext cx="3804269" cy="628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b="true" sz="3657" spc="153">
                <a:solidFill>
                  <a:srgbClr val="FCFDF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Exemplos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589490" y="4379742"/>
            <a:ext cx="3596786" cy="621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b="true" sz="3657" spc="153">
                <a:solidFill>
                  <a:srgbClr val="FCFDF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Faltas Leves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969870" y="5373607"/>
            <a:ext cx="4749443" cy="215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Actitude pasvia</a:t>
            </a:r>
          </a:p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comentarios inapropiados</a:t>
            </a:r>
          </a:p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uso indebido de materiais</a:t>
            </a:r>
          </a:p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ausencias xustificadas reiteradas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-1446812" y="7841762"/>
            <a:ext cx="5482705" cy="4884592"/>
          </a:xfrm>
          <a:custGeom>
            <a:avLst/>
            <a:gdLst/>
            <a:ahLst/>
            <a:cxnLst/>
            <a:rect r="r" b="b" t="t" l="l"/>
            <a:pathLst>
              <a:path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10452176">
            <a:off x="15012576" y="-2759682"/>
            <a:ext cx="5482705" cy="4884592"/>
          </a:xfrm>
          <a:custGeom>
            <a:avLst/>
            <a:gdLst/>
            <a:ahLst/>
            <a:cxnLst/>
            <a:rect r="r" b="b" t="t" l="l"/>
            <a:pathLst>
              <a:path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2" id="22"/>
          <p:cNvSpPr txBox="true"/>
          <p:nvPr/>
        </p:nvSpPr>
        <p:spPr>
          <a:xfrm rot="0">
            <a:off x="12647221" y="5373607"/>
            <a:ext cx="4749443" cy="215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Amonestación verbal ou escrita</a:t>
            </a:r>
          </a:p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Realización de tarefas que axuden a reparar o dano producido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89490" y="5591047"/>
            <a:ext cx="3875555" cy="215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6"/>
              </a:lnSpc>
            </a:pPr>
            <a:r>
              <a:rPr lang="en-US" sz="2483" spc="54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Actitudes ou comportamentos que non alteran de forma significativa o desenvolvemento do club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465045" y="1017736"/>
            <a:ext cx="9421799" cy="2332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579"/>
              </a:lnSpc>
            </a:pPr>
            <a:r>
              <a:rPr lang="en-US" b="true" sz="8271" spc="777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INFRACCIÓNS</a:t>
            </a:r>
          </a:p>
          <a:p>
            <a:pPr algn="r">
              <a:lnSpc>
                <a:spcPts val="7000"/>
              </a:lnSpc>
            </a:pPr>
            <a:r>
              <a:rPr lang="en-US" b="true" sz="5000" spc="470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FALTAS LEVES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950" y="-2033784"/>
            <a:ext cx="8535602" cy="7976908"/>
          </a:xfrm>
          <a:custGeom>
            <a:avLst/>
            <a:gdLst/>
            <a:ahLst/>
            <a:cxnLst/>
            <a:rect r="r" b="b" t="t" l="l"/>
            <a:pathLst>
              <a:path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0151301">
            <a:off x="11164674" y="6546853"/>
            <a:ext cx="8535602" cy="7976908"/>
          </a:xfrm>
          <a:custGeom>
            <a:avLst/>
            <a:gdLst/>
            <a:ahLst/>
            <a:cxnLst/>
            <a:rect r="r" b="b" t="t" l="l"/>
            <a:pathLst>
              <a:path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12777276" y="4159659"/>
            <a:ext cx="4474715" cy="5103746"/>
            <a:chOff x="0" y="0"/>
            <a:chExt cx="997323" cy="113752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97323" cy="1137522"/>
            </a:xfrm>
            <a:custGeom>
              <a:avLst/>
              <a:gdLst/>
              <a:ahLst/>
              <a:cxnLst/>
              <a:rect r="r" b="b" t="t" l="l"/>
              <a:pathLst>
                <a:path h="1137522" w="997323">
                  <a:moveTo>
                    <a:pt x="102079" y="0"/>
                  </a:moveTo>
                  <a:lnTo>
                    <a:pt x="895245" y="0"/>
                  </a:lnTo>
                  <a:cubicBezTo>
                    <a:pt x="951621" y="0"/>
                    <a:pt x="997323" y="45702"/>
                    <a:pt x="997323" y="102079"/>
                  </a:cubicBezTo>
                  <a:lnTo>
                    <a:pt x="997323" y="1035443"/>
                  </a:lnTo>
                  <a:cubicBezTo>
                    <a:pt x="997323" y="1091819"/>
                    <a:pt x="951621" y="1137522"/>
                    <a:pt x="895245" y="1137522"/>
                  </a:cubicBezTo>
                  <a:lnTo>
                    <a:pt x="102079" y="1137522"/>
                  </a:lnTo>
                  <a:cubicBezTo>
                    <a:pt x="45702" y="1137522"/>
                    <a:pt x="0" y="1091819"/>
                    <a:pt x="0" y="1035443"/>
                  </a:cubicBezTo>
                  <a:lnTo>
                    <a:pt x="0" y="102079"/>
                  </a:lnTo>
                  <a:cubicBezTo>
                    <a:pt x="0" y="45702"/>
                    <a:pt x="45702" y="0"/>
                    <a:pt x="102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D8D4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997323" cy="1127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  <a:p>
              <a:pPr algn="ctr">
                <a:lnSpc>
                  <a:spcPts val="212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969870" y="4159659"/>
            <a:ext cx="4474715" cy="5399902"/>
            <a:chOff x="0" y="0"/>
            <a:chExt cx="997323" cy="12035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7323" cy="1203529"/>
            </a:xfrm>
            <a:custGeom>
              <a:avLst/>
              <a:gdLst/>
              <a:ahLst/>
              <a:cxnLst/>
              <a:rect r="r" b="b" t="t" l="l"/>
              <a:pathLst>
                <a:path h="1203529" w="997323">
                  <a:moveTo>
                    <a:pt x="102079" y="0"/>
                  </a:moveTo>
                  <a:lnTo>
                    <a:pt x="895245" y="0"/>
                  </a:lnTo>
                  <a:cubicBezTo>
                    <a:pt x="951621" y="0"/>
                    <a:pt x="997323" y="45702"/>
                    <a:pt x="997323" y="102079"/>
                  </a:cubicBezTo>
                  <a:lnTo>
                    <a:pt x="997323" y="1101450"/>
                  </a:lnTo>
                  <a:cubicBezTo>
                    <a:pt x="997323" y="1157827"/>
                    <a:pt x="951621" y="1203529"/>
                    <a:pt x="895245" y="1203529"/>
                  </a:cubicBezTo>
                  <a:lnTo>
                    <a:pt x="102079" y="1203529"/>
                  </a:lnTo>
                  <a:cubicBezTo>
                    <a:pt x="45702" y="1203529"/>
                    <a:pt x="0" y="1157827"/>
                    <a:pt x="0" y="1101450"/>
                  </a:cubicBezTo>
                  <a:lnTo>
                    <a:pt x="0" y="102079"/>
                  </a:lnTo>
                  <a:cubicBezTo>
                    <a:pt x="0" y="45702"/>
                    <a:pt x="45702" y="0"/>
                    <a:pt x="102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D8D4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9525"/>
              <a:ext cx="997323" cy="11940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  <a:p>
              <a:pPr algn="ctr">
                <a:lnSpc>
                  <a:spcPts val="212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150526" y="4159659"/>
            <a:ext cx="4474715" cy="4186037"/>
            <a:chOff x="0" y="0"/>
            <a:chExt cx="997323" cy="93298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7323" cy="932983"/>
            </a:xfrm>
            <a:custGeom>
              <a:avLst/>
              <a:gdLst/>
              <a:ahLst/>
              <a:cxnLst/>
              <a:rect r="r" b="b" t="t" l="l"/>
              <a:pathLst>
                <a:path h="932983" w="997323">
                  <a:moveTo>
                    <a:pt x="102079" y="0"/>
                  </a:moveTo>
                  <a:lnTo>
                    <a:pt x="895245" y="0"/>
                  </a:lnTo>
                  <a:cubicBezTo>
                    <a:pt x="951621" y="0"/>
                    <a:pt x="997323" y="45702"/>
                    <a:pt x="997323" y="102079"/>
                  </a:cubicBezTo>
                  <a:lnTo>
                    <a:pt x="997323" y="830904"/>
                  </a:lnTo>
                  <a:cubicBezTo>
                    <a:pt x="997323" y="887281"/>
                    <a:pt x="951621" y="932983"/>
                    <a:pt x="895245" y="932983"/>
                  </a:cubicBezTo>
                  <a:lnTo>
                    <a:pt x="102079" y="932983"/>
                  </a:lnTo>
                  <a:cubicBezTo>
                    <a:pt x="45702" y="932983"/>
                    <a:pt x="0" y="887281"/>
                    <a:pt x="0" y="830904"/>
                  </a:cubicBezTo>
                  <a:lnTo>
                    <a:pt x="0" y="102079"/>
                  </a:lnTo>
                  <a:cubicBezTo>
                    <a:pt x="0" y="45702"/>
                    <a:pt x="45702" y="0"/>
                    <a:pt x="102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D8D4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9525"/>
              <a:ext cx="997323" cy="923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  <a:p>
              <a:pPr algn="ctr">
                <a:lnSpc>
                  <a:spcPts val="2121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830191" y="1169038"/>
            <a:ext cx="9421799" cy="2332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579"/>
              </a:lnSpc>
            </a:pPr>
            <a:r>
              <a:rPr lang="en-US" b="true" sz="8271" spc="777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INFRACCIÓNS</a:t>
            </a:r>
          </a:p>
          <a:p>
            <a:pPr algn="r">
              <a:lnSpc>
                <a:spcPts val="7000"/>
              </a:lnSpc>
            </a:pPr>
            <a:r>
              <a:rPr lang="en-US" b="true" sz="5000" spc="470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FALTAS GRAVES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10800000">
            <a:off x="12784585" y="4159659"/>
            <a:ext cx="4474715" cy="1033825"/>
          </a:xfrm>
          <a:custGeom>
            <a:avLst/>
            <a:gdLst/>
            <a:ahLst/>
            <a:cxnLst/>
            <a:rect r="r" b="b" t="t" l="l"/>
            <a:pathLst>
              <a:path h="1033825" w="4474715">
                <a:moveTo>
                  <a:pt x="0" y="0"/>
                </a:moveTo>
                <a:lnTo>
                  <a:pt x="4474715" y="0"/>
                </a:lnTo>
                <a:lnTo>
                  <a:pt x="4474715" y="1033825"/>
                </a:lnTo>
                <a:lnTo>
                  <a:pt x="0" y="1033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7362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7969870" y="4159659"/>
            <a:ext cx="4474715" cy="1033825"/>
          </a:xfrm>
          <a:custGeom>
            <a:avLst/>
            <a:gdLst/>
            <a:ahLst/>
            <a:cxnLst/>
            <a:rect r="r" b="b" t="t" l="l"/>
            <a:pathLst>
              <a:path h="1033825" w="4474715">
                <a:moveTo>
                  <a:pt x="0" y="0"/>
                </a:moveTo>
                <a:lnTo>
                  <a:pt x="4474715" y="0"/>
                </a:lnTo>
                <a:lnTo>
                  <a:pt x="4474715" y="1033825"/>
                </a:lnTo>
                <a:lnTo>
                  <a:pt x="0" y="1033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7362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800000">
            <a:off x="3150526" y="4159659"/>
            <a:ext cx="4474715" cy="1033825"/>
          </a:xfrm>
          <a:custGeom>
            <a:avLst/>
            <a:gdLst/>
            <a:ahLst/>
            <a:cxnLst/>
            <a:rect r="r" b="b" t="t" l="l"/>
            <a:pathLst>
              <a:path h="1033825" w="4474715">
                <a:moveTo>
                  <a:pt x="0" y="0"/>
                </a:moveTo>
                <a:lnTo>
                  <a:pt x="4474715" y="0"/>
                </a:lnTo>
                <a:lnTo>
                  <a:pt x="4474715" y="1033825"/>
                </a:lnTo>
                <a:lnTo>
                  <a:pt x="0" y="1033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7362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3223549" y="4379742"/>
            <a:ext cx="3596786" cy="621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b="true" sz="3657" spc="153">
                <a:solidFill>
                  <a:srgbClr val="FCFDF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Sancións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302778" y="4379742"/>
            <a:ext cx="3804269" cy="628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b="true" sz="3657" spc="153">
                <a:solidFill>
                  <a:srgbClr val="FCFDF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Exemplos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589490" y="4379742"/>
            <a:ext cx="3596786" cy="621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b="true" sz="3657" spc="153">
                <a:solidFill>
                  <a:srgbClr val="FCFDF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Faltas Graves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830191" y="5373607"/>
            <a:ext cx="4749443" cy="3889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Faltas de respecto graves a compañeiros, corpo técnico ou participantes en eventos</a:t>
            </a:r>
          </a:p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Deterioro grave de materais ou instalacións</a:t>
            </a:r>
          </a:p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Ausencias non xustificadas reiteradas</a:t>
            </a:r>
          </a:p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Repetición de 3 faltas leves nunha tempada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-1446812" y="7841762"/>
            <a:ext cx="5482705" cy="4884592"/>
          </a:xfrm>
          <a:custGeom>
            <a:avLst/>
            <a:gdLst/>
            <a:ahLst/>
            <a:cxnLst/>
            <a:rect r="r" b="b" t="t" l="l"/>
            <a:pathLst>
              <a:path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10452176">
            <a:off x="15012576" y="-2759682"/>
            <a:ext cx="5482705" cy="4884592"/>
          </a:xfrm>
          <a:custGeom>
            <a:avLst/>
            <a:gdLst/>
            <a:ahLst/>
            <a:cxnLst/>
            <a:rect r="r" b="b" t="t" l="l"/>
            <a:pathLst>
              <a:path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2789185" y="5559508"/>
            <a:ext cx="4749443" cy="3455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Amonestación  escrita e comunicación ós pais se é menor de idade</a:t>
            </a:r>
          </a:p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Realización de tarefas de reparación ou abono dos danos</a:t>
            </a:r>
          </a:p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Sanción no expediente do xogador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589490" y="5591047"/>
            <a:ext cx="3875555" cy="1720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6"/>
              </a:lnSpc>
            </a:pPr>
            <a:r>
              <a:rPr lang="en-US" sz="2483" spc="54">
                <a:solidFill>
                  <a:srgbClr val="273D8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Comportamentos que alteran significativamente o desenvolvemento normal das actividades do club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0950" y="-2033784"/>
            <a:ext cx="8535602" cy="7976908"/>
          </a:xfrm>
          <a:custGeom>
            <a:avLst/>
            <a:gdLst/>
            <a:ahLst/>
            <a:cxnLst/>
            <a:rect r="r" b="b" t="t" l="l"/>
            <a:pathLst>
              <a:path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0151301">
            <a:off x="11164674" y="6546853"/>
            <a:ext cx="8535602" cy="7976908"/>
          </a:xfrm>
          <a:custGeom>
            <a:avLst/>
            <a:gdLst/>
            <a:ahLst/>
            <a:cxnLst/>
            <a:rect r="r" b="b" t="t" l="l"/>
            <a:pathLst>
              <a:path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12777276" y="4159659"/>
            <a:ext cx="4474715" cy="4186037"/>
            <a:chOff x="0" y="0"/>
            <a:chExt cx="997323" cy="9329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97323" cy="932983"/>
            </a:xfrm>
            <a:custGeom>
              <a:avLst/>
              <a:gdLst/>
              <a:ahLst/>
              <a:cxnLst/>
              <a:rect r="r" b="b" t="t" l="l"/>
              <a:pathLst>
                <a:path h="932983" w="997323">
                  <a:moveTo>
                    <a:pt x="102079" y="0"/>
                  </a:moveTo>
                  <a:lnTo>
                    <a:pt x="895245" y="0"/>
                  </a:lnTo>
                  <a:cubicBezTo>
                    <a:pt x="951621" y="0"/>
                    <a:pt x="997323" y="45702"/>
                    <a:pt x="997323" y="102079"/>
                  </a:cubicBezTo>
                  <a:lnTo>
                    <a:pt x="997323" y="830904"/>
                  </a:lnTo>
                  <a:cubicBezTo>
                    <a:pt x="997323" y="887281"/>
                    <a:pt x="951621" y="932983"/>
                    <a:pt x="895245" y="932983"/>
                  </a:cubicBezTo>
                  <a:lnTo>
                    <a:pt x="102079" y="932983"/>
                  </a:lnTo>
                  <a:cubicBezTo>
                    <a:pt x="45702" y="932983"/>
                    <a:pt x="0" y="887281"/>
                    <a:pt x="0" y="830904"/>
                  </a:cubicBezTo>
                  <a:lnTo>
                    <a:pt x="0" y="102079"/>
                  </a:lnTo>
                  <a:cubicBezTo>
                    <a:pt x="0" y="45702"/>
                    <a:pt x="45702" y="0"/>
                    <a:pt x="102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D8D4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997323" cy="923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  <a:p>
              <a:pPr algn="ctr">
                <a:lnSpc>
                  <a:spcPts val="2121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969870" y="4159659"/>
            <a:ext cx="4474715" cy="4186037"/>
            <a:chOff x="0" y="0"/>
            <a:chExt cx="997323" cy="9329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7323" cy="932983"/>
            </a:xfrm>
            <a:custGeom>
              <a:avLst/>
              <a:gdLst/>
              <a:ahLst/>
              <a:cxnLst/>
              <a:rect r="r" b="b" t="t" l="l"/>
              <a:pathLst>
                <a:path h="932983" w="997323">
                  <a:moveTo>
                    <a:pt x="102079" y="0"/>
                  </a:moveTo>
                  <a:lnTo>
                    <a:pt x="895245" y="0"/>
                  </a:lnTo>
                  <a:cubicBezTo>
                    <a:pt x="951621" y="0"/>
                    <a:pt x="997323" y="45702"/>
                    <a:pt x="997323" y="102079"/>
                  </a:cubicBezTo>
                  <a:lnTo>
                    <a:pt x="997323" y="830904"/>
                  </a:lnTo>
                  <a:cubicBezTo>
                    <a:pt x="997323" y="887281"/>
                    <a:pt x="951621" y="932983"/>
                    <a:pt x="895245" y="932983"/>
                  </a:cubicBezTo>
                  <a:lnTo>
                    <a:pt x="102079" y="932983"/>
                  </a:lnTo>
                  <a:cubicBezTo>
                    <a:pt x="45702" y="932983"/>
                    <a:pt x="0" y="887281"/>
                    <a:pt x="0" y="830904"/>
                  </a:cubicBezTo>
                  <a:lnTo>
                    <a:pt x="0" y="102079"/>
                  </a:lnTo>
                  <a:cubicBezTo>
                    <a:pt x="0" y="45702"/>
                    <a:pt x="45702" y="0"/>
                    <a:pt x="102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D8D4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9525"/>
              <a:ext cx="997323" cy="923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  <a:p>
              <a:pPr algn="ctr">
                <a:lnSpc>
                  <a:spcPts val="212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150526" y="4159659"/>
            <a:ext cx="4474715" cy="4186037"/>
            <a:chOff x="0" y="0"/>
            <a:chExt cx="997323" cy="93298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7323" cy="932983"/>
            </a:xfrm>
            <a:custGeom>
              <a:avLst/>
              <a:gdLst/>
              <a:ahLst/>
              <a:cxnLst/>
              <a:rect r="r" b="b" t="t" l="l"/>
              <a:pathLst>
                <a:path h="932983" w="997323">
                  <a:moveTo>
                    <a:pt x="102079" y="0"/>
                  </a:moveTo>
                  <a:lnTo>
                    <a:pt x="895245" y="0"/>
                  </a:lnTo>
                  <a:cubicBezTo>
                    <a:pt x="951621" y="0"/>
                    <a:pt x="997323" y="45702"/>
                    <a:pt x="997323" y="102079"/>
                  </a:cubicBezTo>
                  <a:lnTo>
                    <a:pt x="997323" y="830904"/>
                  </a:lnTo>
                  <a:cubicBezTo>
                    <a:pt x="997323" y="887281"/>
                    <a:pt x="951621" y="932983"/>
                    <a:pt x="895245" y="932983"/>
                  </a:cubicBezTo>
                  <a:lnTo>
                    <a:pt x="102079" y="932983"/>
                  </a:lnTo>
                  <a:cubicBezTo>
                    <a:pt x="45702" y="932983"/>
                    <a:pt x="0" y="887281"/>
                    <a:pt x="0" y="830904"/>
                  </a:cubicBezTo>
                  <a:lnTo>
                    <a:pt x="0" y="102079"/>
                  </a:lnTo>
                  <a:cubicBezTo>
                    <a:pt x="0" y="45702"/>
                    <a:pt x="45702" y="0"/>
                    <a:pt x="102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3D8D4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9525"/>
              <a:ext cx="997323" cy="923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1"/>
                </a:lnSpc>
              </a:pPr>
            </a:p>
            <a:p>
              <a:pPr algn="ctr">
                <a:lnSpc>
                  <a:spcPts val="2121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830191" y="1169038"/>
            <a:ext cx="9421799" cy="2332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579"/>
              </a:lnSpc>
            </a:pPr>
            <a:r>
              <a:rPr lang="en-US" b="true" sz="8271" spc="777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INFRACCIÓNS</a:t>
            </a:r>
          </a:p>
          <a:p>
            <a:pPr algn="r">
              <a:lnSpc>
                <a:spcPts val="7000"/>
              </a:lnSpc>
            </a:pPr>
            <a:r>
              <a:rPr lang="en-US" b="true" sz="5000" spc="470">
                <a:solidFill>
                  <a:srgbClr val="273D8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FALTAS MOI GRAVES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10800000">
            <a:off x="12784585" y="4159659"/>
            <a:ext cx="4474715" cy="1033825"/>
          </a:xfrm>
          <a:custGeom>
            <a:avLst/>
            <a:gdLst/>
            <a:ahLst/>
            <a:cxnLst/>
            <a:rect r="r" b="b" t="t" l="l"/>
            <a:pathLst>
              <a:path h="1033825" w="4474715">
                <a:moveTo>
                  <a:pt x="0" y="0"/>
                </a:moveTo>
                <a:lnTo>
                  <a:pt x="4474715" y="0"/>
                </a:lnTo>
                <a:lnTo>
                  <a:pt x="4474715" y="1033825"/>
                </a:lnTo>
                <a:lnTo>
                  <a:pt x="0" y="1033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7362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7969870" y="4159659"/>
            <a:ext cx="4474715" cy="1033825"/>
          </a:xfrm>
          <a:custGeom>
            <a:avLst/>
            <a:gdLst/>
            <a:ahLst/>
            <a:cxnLst/>
            <a:rect r="r" b="b" t="t" l="l"/>
            <a:pathLst>
              <a:path h="1033825" w="4474715">
                <a:moveTo>
                  <a:pt x="0" y="0"/>
                </a:moveTo>
                <a:lnTo>
                  <a:pt x="4474715" y="0"/>
                </a:lnTo>
                <a:lnTo>
                  <a:pt x="4474715" y="1033825"/>
                </a:lnTo>
                <a:lnTo>
                  <a:pt x="0" y="1033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7362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800000">
            <a:off x="3150526" y="4159659"/>
            <a:ext cx="4474715" cy="1033825"/>
          </a:xfrm>
          <a:custGeom>
            <a:avLst/>
            <a:gdLst/>
            <a:ahLst/>
            <a:cxnLst/>
            <a:rect r="r" b="b" t="t" l="l"/>
            <a:pathLst>
              <a:path h="1033825" w="4474715">
                <a:moveTo>
                  <a:pt x="0" y="0"/>
                </a:moveTo>
                <a:lnTo>
                  <a:pt x="4474715" y="0"/>
                </a:lnTo>
                <a:lnTo>
                  <a:pt x="4474715" y="1033825"/>
                </a:lnTo>
                <a:lnTo>
                  <a:pt x="0" y="1033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47362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3223549" y="4379742"/>
            <a:ext cx="3596786" cy="621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b="true" sz="3657" spc="153">
                <a:solidFill>
                  <a:srgbClr val="FCFDF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Sancións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302778" y="4379742"/>
            <a:ext cx="3804269" cy="628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b="true" sz="3657" spc="153">
                <a:solidFill>
                  <a:srgbClr val="FCFDF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Exemplos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589490" y="4379742"/>
            <a:ext cx="3596786" cy="621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b="true" sz="3657" spc="153">
                <a:solidFill>
                  <a:srgbClr val="FCFDF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Faltas Graves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830191" y="5373607"/>
            <a:ext cx="4614394" cy="215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Actos de indisciplina graves</a:t>
            </a:r>
          </a:p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Agresións físicas ou insultos</a:t>
            </a:r>
          </a:p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Intimidacións</a:t>
            </a:r>
          </a:p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Reiteración de tres faltas graves na mesma tempada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-1446812" y="7841762"/>
            <a:ext cx="5482705" cy="4884592"/>
          </a:xfrm>
          <a:custGeom>
            <a:avLst/>
            <a:gdLst/>
            <a:ahLst/>
            <a:cxnLst/>
            <a:rect r="r" b="b" t="t" l="l"/>
            <a:pathLst>
              <a:path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10452176">
            <a:off x="15012576" y="-2759682"/>
            <a:ext cx="5482705" cy="4884592"/>
          </a:xfrm>
          <a:custGeom>
            <a:avLst/>
            <a:gdLst/>
            <a:ahLst/>
            <a:cxnLst/>
            <a:rect r="r" b="b" t="t" l="l"/>
            <a:pathLst>
              <a:path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2789185" y="5559508"/>
            <a:ext cx="4749443" cy="418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6161" indent="-268081" lvl="1">
              <a:lnSpc>
                <a:spcPts val="3476"/>
              </a:lnSpc>
              <a:buFont typeface="Arial"/>
              <a:buChar char="•"/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Expulsión do club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589490" y="5591047"/>
            <a:ext cx="3875555" cy="215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6"/>
              </a:lnSpc>
            </a:pPr>
            <a:r>
              <a:rPr lang="en-US" sz="2483" spc="54">
                <a:solidFill>
                  <a:srgbClr val="03296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Comportamentos que deterioran gravemente a imaxe do club ou causan danos irreparables á súa dinámica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DAGkLuUHl7k</dc:identifier>
  <dcterms:modified xsi:type="dcterms:W3CDTF">2011-08-01T06:04:30Z</dcterms:modified>
  <cp:revision>1</cp:revision>
  <dc:title>Presentación proyecto de negocio formas orgánicas profesional azul y beis</dc:title>
</cp:coreProperties>
</file>